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422400" y="609600"/>
            <a:ext cx="134874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คุณคือครูและนักสร้างนิทานมืออาชีพช่วยสร้าง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ฉากนิทานเรื่อง</a:t>
            </a:r>
            <a:r>
              <a:rPr lang="en-US" sz="2800" dirty="0"/>
              <a:t> "</a:t>
            </a:r>
            <a:r>
              <a:rPr lang="en-US" sz="2800" dirty="0" err="1"/>
              <a:t>ผู้จัดการร้านคนเก่ง</a:t>
            </a:r>
            <a:r>
              <a:rPr lang="en-US" sz="2800" dirty="0"/>
              <a:t>" (</a:t>
            </a:r>
            <a:r>
              <a:rPr lang="en-US" sz="2800" dirty="0" err="1"/>
              <a:t>ฉบับประถมศึกษา</a:t>
            </a:r>
            <a:r>
              <a:rPr lang="en-US" sz="2800" dirty="0"/>
              <a:t>) </a:t>
            </a:r>
            <a:r>
              <a:rPr lang="en-US" sz="2800" dirty="0" err="1"/>
              <a:t>จำนวน</a:t>
            </a:r>
            <a:r>
              <a:rPr lang="en-US" sz="2800" dirty="0"/>
              <a:t> 8 </a:t>
            </a:r>
            <a:r>
              <a:rPr lang="en-US" sz="2800" dirty="0" err="1"/>
              <a:t>ฉาก</a:t>
            </a:r>
            <a:r>
              <a:rPr lang="en-US" sz="2800" dirty="0"/>
              <a:t>  </a:t>
            </a:r>
            <a:r>
              <a:rPr lang="en-US" sz="2800" dirty="0" err="1"/>
              <a:t>สไตล์</a:t>
            </a:r>
            <a:r>
              <a:rPr lang="en-US" sz="2800" dirty="0"/>
              <a:t> 3D </a:t>
            </a:r>
            <a:r>
              <a:rPr lang="en-US" sz="2800" dirty="0" err="1"/>
              <a:t>Chibi</a:t>
            </a:r>
            <a:r>
              <a:rPr lang="en-US" sz="2800" dirty="0"/>
              <a:t> </a:t>
            </a:r>
            <a:r>
              <a:rPr lang="en-US" sz="2800" dirty="0" err="1"/>
              <a:t>ตาโต</a:t>
            </a:r>
            <a:endParaRPr lang="en-US" sz="2800" dirty="0"/>
          </a:p>
          <a:p>
            <a:r>
              <a:rPr lang="en-US" sz="2800" dirty="0"/>
              <a:t> </a:t>
            </a:r>
            <a:r>
              <a:rPr lang="en-US" sz="2800" dirty="0" err="1"/>
              <a:t>โดยแต่ละฉากมีรายละเอียดเหตุการณ์ดังนี้</a:t>
            </a:r>
            <a:endParaRPr lang="en-US" sz="2800" dirty="0"/>
          </a:p>
          <a:p>
            <a:r>
              <a:rPr lang="en-US" sz="2800" dirty="0" err="1"/>
              <a:t>ฉากที่</a:t>
            </a:r>
            <a:r>
              <a:rPr lang="en-US" sz="2800" dirty="0"/>
              <a:t> 1: </a:t>
            </a:r>
            <a:r>
              <a:rPr lang="en-US" sz="2800" dirty="0" err="1"/>
              <a:t>บรรยากาศตลาดเช้า</a:t>
            </a:r>
            <a:r>
              <a:rPr lang="en-US" sz="2800" dirty="0"/>
              <a:t> </a:t>
            </a:r>
            <a:r>
              <a:rPr lang="en-US" sz="2800" dirty="0" err="1"/>
              <a:t>พี่ข้าวหอมวัย</a:t>
            </a:r>
            <a:r>
              <a:rPr lang="en-US" sz="2800" dirty="0"/>
              <a:t> 8 </a:t>
            </a:r>
            <a:r>
              <a:rPr lang="en-US" sz="2800" dirty="0" err="1"/>
              <a:t>ขวบ</a:t>
            </a:r>
            <a:r>
              <a:rPr lang="en-US" sz="2800" dirty="0"/>
              <a:t> </a:t>
            </a:r>
            <a:r>
              <a:rPr lang="en-US" sz="2800" dirty="0" err="1"/>
              <a:t>มารับหน้าที่เป็น</a:t>
            </a:r>
            <a:r>
              <a:rPr lang="en-US" sz="2800" dirty="0"/>
              <a:t> "</a:t>
            </a:r>
            <a:r>
              <a:rPr lang="en-US" sz="2800" dirty="0" err="1"/>
              <a:t>ผู้จัดการร้าน</a:t>
            </a:r>
            <a:r>
              <a:rPr lang="en-US" sz="2800" dirty="0"/>
              <a:t>" </a:t>
            </a:r>
            <a:r>
              <a:rPr lang="en-US" sz="2800" dirty="0" err="1"/>
              <a:t>เพื่อคอยช่วยคุณแม่ดูแลเรื่องการชั่ง</a:t>
            </a:r>
            <a:r>
              <a:rPr lang="en-US" sz="2800" dirty="0"/>
              <a:t> </a:t>
            </a:r>
            <a:r>
              <a:rPr lang="en-US" sz="2800" dirty="0" err="1"/>
              <a:t>ตวง</a:t>
            </a:r>
            <a:r>
              <a:rPr lang="en-US" sz="2800" dirty="0"/>
              <a:t> </a:t>
            </a:r>
            <a:r>
              <a:rPr lang="en-US" sz="2800" dirty="0" err="1"/>
              <a:t>วัด</a:t>
            </a:r>
            <a:r>
              <a:rPr lang="en-US" sz="2800" dirty="0"/>
              <a:t> </a:t>
            </a:r>
            <a:r>
              <a:rPr lang="en-US" sz="2800" dirty="0" err="1"/>
              <a:t>และคิดเงิน</a:t>
            </a:r>
            <a:endParaRPr lang="en-US" sz="2800" dirty="0"/>
          </a:p>
          <a:p>
            <a:r>
              <a:rPr lang="en-US" sz="2800" dirty="0" err="1"/>
              <a:t>ฉากที่</a:t>
            </a:r>
            <a:r>
              <a:rPr lang="en-US" sz="2800" dirty="0"/>
              <a:t> 2: </a:t>
            </a:r>
            <a:r>
              <a:rPr lang="en-US" sz="2800" dirty="0" err="1"/>
              <a:t>พี่ข้าวหอมจัดแอปเปิล</a:t>
            </a:r>
            <a:r>
              <a:rPr lang="en-US" sz="2800" dirty="0"/>
              <a:t> 4 </a:t>
            </a:r>
            <a:r>
              <a:rPr lang="en-US" sz="2800" dirty="0" err="1"/>
              <a:t>ถุง</a:t>
            </a:r>
            <a:r>
              <a:rPr lang="en-US" sz="2800" dirty="0"/>
              <a:t> </a:t>
            </a:r>
            <a:r>
              <a:rPr lang="en-US" sz="2800" dirty="0" err="1"/>
              <a:t>ถุงละ</a:t>
            </a:r>
            <a:r>
              <a:rPr lang="en-US" sz="2800" dirty="0"/>
              <a:t> 5 </a:t>
            </a:r>
            <a:r>
              <a:rPr lang="en-US" sz="2800" dirty="0" err="1"/>
              <a:t>ลูก</a:t>
            </a:r>
            <a:r>
              <a:rPr lang="en-US" sz="2800" dirty="0"/>
              <a:t> </a:t>
            </a:r>
            <a:r>
              <a:rPr lang="en-US" sz="2800" dirty="0" err="1"/>
              <a:t>และใช้ทักษะการคูณเลขเพื่อบอกจำนวนแอปเปิลทั้งหมด</a:t>
            </a:r>
            <a:r>
              <a:rPr lang="en-US" sz="2800" dirty="0"/>
              <a:t> (20 </a:t>
            </a:r>
            <a:r>
              <a:rPr lang="en-US" sz="2800" dirty="0" err="1"/>
              <a:t>ลูก</a:t>
            </a:r>
            <a:r>
              <a:rPr lang="en-US" sz="2800" dirty="0"/>
              <a:t>) </a:t>
            </a:r>
            <a:r>
              <a:rPr lang="en-US" sz="2800" dirty="0" err="1"/>
              <a:t>กับลูกค้า</a:t>
            </a:r>
            <a:endParaRPr lang="en-US" sz="2800" dirty="0"/>
          </a:p>
          <a:p>
            <a:r>
              <a:rPr lang="en-US" sz="2800" dirty="0" err="1"/>
              <a:t>ฉากที่</a:t>
            </a:r>
            <a:r>
              <a:rPr lang="en-US" sz="2800" dirty="0"/>
              <a:t> 3: </a:t>
            </a:r>
            <a:r>
              <a:rPr lang="en-US" sz="2800" dirty="0" err="1"/>
              <a:t>พี่ข้าวหอมชั่งมังคุดให้คุณลุง</a:t>
            </a:r>
            <a:r>
              <a:rPr lang="en-US" sz="2800" dirty="0"/>
              <a:t> </a:t>
            </a:r>
            <a:r>
              <a:rPr lang="en-US" sz="2800" dirty="0" err="1"/>
              <a:t>และสามารถอ่านค่าตาชั่งเป็นกิโลกรัมและกรัมได้อย่างแม่นยำ</a:t>
            </a:r>
            <a:r>
              <a:rPr lang="en-US" sz="2800" dirty="0"/>
              <a:t> (1 </a:t>
            </a:r>
            <a:r>
              <a:rPr lang="en-US" sz="2800" dirty="0" err="1"/>
              <a:t>กิโลกรัม</a:t>
            </a:r>
            <a:r>
              <a:rPr lang="en-US" sz="2800" dirty="0"/>
              <a:t> 500 </a:t>
            </a:r>
            <a:r>
              <a:rPr lang="en-US" sz="2800" dirty="0" err="1"/>
              <a:t>กรัม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ฉากที่</a:t>
            </a:r>
            <a:r>
              <a:rPr lang="en-US" sz="2800" dirty="0"/>
              <a:t> 4: </a:t>
            </a:r>
            <a:r>
              <a:rPr lang="en-US" sz="2800" dirty="0" err="1"/>
              <a:t>พี่ข้าวหอมคิดเลขในใจและทอนเงินให้คุณลุงอย่างถูกต้อง</a:t>
            </a:r>
            <a:r>
              <a:rPr lang="en-US" sz="2800" dirty="0"/>
              <a:t> (</a:t>
            </a:r>
            <a:r>
              <a:rPr lang="en-US" sz="2800" dirty="0" err="1"/>
              <a:t>มังคุด</a:t>
            </a:r>
            <a:r>
              <a:rPr lang="en-US" sz="2800" dirty="0"/>
              <a:t> 150 </a:t>
            </a:r>
            <a:r>
              <a:rPr lang="en-US" sz="2800" dirty="0" err="1"/>
              <a:t>บาท</a:t>
            </a:r>
            <a:r>
              <a:rPr lang="en-US" sz="2800" dirty="0"/>
              <a:t> </a:t>
            </a:r>
            <a:r>
              <a:rPr lang="en-US" sz="2800" dirty="0" err="1"/>
              <a:t>รับมา</a:t>
            </a:r>
            <a:r>
              <a:rPr lang="en-US" sz="2800" dirty="0"/>
              <a:t> 500 </a:t>
            </a:r>
            <a:r>
              <a:rPr lang="en-US" sz="2800" dirty="0" err="1"/>
              <a:t>บาท</a:t>
            </a:r>
            <a:r>
              <a:rPr lang="en-US" sz="2800" dirty="0"/>
              <a:t> </a:t>
            </a:r>
            <a:r>
              <a:rPr lang="en-US" sz="2800" dirty="0" err="1"/>
              <a:t>ทอน</a:t>
            </a:r>
            <a:r>
              <a:rPr lang="en-US" sz="2800" dirty="0"/>
              <a:t> 350 </a:t>
            </a:r>
            <a:r>
              <a:rPr lang="en-US" sz="2800" dirty="0" err="1"/>
              <a:t>บาท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ฉากที่</a:t>
            </a:r>
            <a:r>
              <a:rPr lang="en-US" sz="2800" dirty="0"/>
              <a:t> 5: </a:t>
            </a:r>
            <a:r>
              <a:rPr lang="en-US" sz="2800" dirty="0" err="1"/>
              <a:t>พี่ข้าวหอมใช้ตลับเมตรวัดความยาวของท่อนอ้อยควั่นให้ได้</a:t>
            </a:r>
            <a:r>
              <a:rPr lang="en-US" sz="2800" dirty="0"/>
              <a:t> 30 </a:t>
            </a:r>
            <a:r>
              <a:rPr lang="en-US" sz="2800" dirty="0" err="1"/>
              <a:t>เซนติเมตรพอดีเพื่อตัดแบ่งให้ลูกค้า</a:t>
            </a:r>
            <a:endParaRPr lang="en-US" sz="2800" dirty="0"/>
          </a:p>
          <a:p>
            <a:r>
              <a:rPr lang="en-US" sz="2800" dirty="0" err="1"/>
              <a:t>ฉากที่</a:t>
            </a:r>
            <a:r>
              <a:rPr lang="en-US" sz="2800" dirty="0"/>
              <a:t> 6: พี่ข้าวหอมอธิบายลูกค้าตัวน้อยเรื่องความจุของน้ำส้มคั้นว่ามีปริมาตร 1 </a:t>
            </a:r>
            <a:r>
              <a:rPr lang="en-US" sz="2800" dirty="0" err="1"/>
              <a:t>ลิตร</a:t>
            </a:r>
            <a:r>
              <a:rPr lang="en-US" sz="2800" dirty="0"/>
              <a:t> (1,000 </a:t>
            </a:r>
            <a:r>
              <a:rPr lang="en-US" sz="2800" dirty="0" err="1"/>
              <a:t>มิลลิลิตร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ฉากที่</a:t>
            </a:r>
            <a:r>
              <a:rPr lang="en-US" sz="2800" dirty="0"/>
              <a:t> 7: </a:t>
            </a:r>
            <a:r>
              <a:rPr lang="en-US" sz="2800" dirty="0" err="1"/>
              <a:t>พี่ข้าวหอมรับเงิน</a:t>
            </a:r>
            <a:r>
              <a:rPr lang="en-US" sz="2800" dirty="0"/>
              <a:t> </a:t>
            </a:r>
            <a:r>
              <a:rPr lang="en-US" sz="2800" dirty="0" err="1"/>
              <a:t>ทอนเงิน</a:t>
            </a:r>
            <a:r>
              <a:rPr lang="en-US" sz="2800" dirty="0"/>
              <a:t> </a:t>
            </a:r>
            <a:r>
              <a:rPr lang="en-US" sz="2800" dirty="0" err="1"/>
              <a:t>พร้อมพนมมือไหว้ขอบคุณลูกค้าอย่างงดงาม</a:t>
            </a:r>
            <a:r>
              <a:rPr lang="en-US" sz="2800" dirty="0"/>
              <a:t> </a:t>
            </a:r>
            <a:r>
              <a:rPr lang="en-US" sz="2800" dirty="0" err="1"/>
              <a:t>ซึ่งแสดงให้เห็นถึงมารยาทไทยที่ดี</a:t>
            </a:r>
            <a:endParaRPr lang="en-US" sz="2800" dirty="0"/>
          </a:p>
          <a:p>
            <a:r>
              <a:rPr lang="en-US" sz="2800" dirty="0" err="1"/>
              <a:t>ฉากที่</a:t>
            </a:r>
            <a:r>
              <a:rPr lang="en-US" sz="2800" dirty="0"/>
              <a:t> 8: </a:t>
            </a:r>
            <a:r>
              <a:rPr lang="en-US" sz="2800" dirty="0" err="1"/>
              <a:t>ตอนเย็นหลังจากปิดร้าน</a:t>
            </a:r>
            <a:r>
              <a:rPr lang="en-US" sz="2800" dirty="0"/>
              <a:t> </a:t>
            </a:r>
            <a:r>
              <a:rPr lang="en-US" sz="2800" dirty="0" err="1"/>
              <a:t>พี่ข้าวหอมและคุณแม่มานั่งทำบัญชีรายรับ-รายจ่ายร่วมกัน</a:t>
            </a:r>
            <a:endParaRPr lang="en-US" sz="2800" dirty="0"/>
          </a:p>
          <a:p>
            <a:r>
              <a:rPr lang="en-US" sz="2800" dirty="0" err="1"/>
              <a:t>ฉากทั้ง</a:t>
            </a:r>
            <a:r>
              <a:rPr lang="en-US" sz="2800" dirty="0"/>
              <a:t> 8 </a:t>
            </a:r>
            <a:r>
              <a:rPr lang="en-US" sz="2800" dirty="0" err="1"/>
              <a:t>ฉากในนิทานเรื่องนี้ถูกออกแบบมาเพื่อเด็กระดับประถมศึกษาปีที่</a:t>
            </a:r>
            <a:r>
              <a:rPr lang="en-US" sz="2800" dirty="0"/>
              <a:t> 1-3 </a:t>
            </a:r>
            <a:r>
              <a:rPr lang="en-US" sz="2800" dirty="0" err="1"/>
              <a:t>โดยเฉพาะ</a:t>
            </a:r>
            <a:r>
              <a:rPr lang="en-US" sz="2800" dirty="0"/>
              <a:t> </a:t>
            </a:r>
            <a:r>
              <a:rPr lang="en-US" sz="2800" dirty="0" err="1"/>
              <a:t>เพื่อใช้เป็นสื่อเชื่อมโยงวิชาคณิตศาสตร์เข้ากับชีวิตจริง</a:t>
            </a:r>
            <a:r>
              <a:rPr lang="en-US" sz="2800" dirty="0"/>
              <a:t> </a:t>
            </a:r>
            <a:r>
              <a:rPr lang="en-US" sz="2800" dirty="0" err="1"/>
              <a:t>โดยเพิ่มความท้าทายผ่านการระบุหน่วยวัดที่ชัดเจน</a:t>
            </a:r>
            <a:r>
              <a:rPr lang="en-US" sz="2800" dirty="0"/>
              <a:t> (</a:t>
            </a:r>
            <a:r>
              <a:rPr lang="en-US" sz="2800" dirty="0" err="1"/>
              <a:t>กิโลกรัม</a:t>
            </a:r>
            <a:r>
              <a:rPr lang="en-US" sz="2800" dirty="0"/>
              <a:t>, </a:t>
            </a:r>
            <a:r>
              <a:rPr lang="en-US" sz="2800" dirty="0" err="1"/>
              <a:t>กรัม</a:t>
            </a:r>
            <a:r>
              <a:rPr lang="en-US" sz="2800" dirty="0"/>
              <a:t>, </a:t>
            </a:r>
            <a:r>
              <a:rPr lang="en-US" sz="2800" dirty="0" err="1"/>
              <a:t>เซนติเมตร</a:t>
            </a:r>
            <a:r>
              <a:rPr lang="en-US" sz="2800" dirty="0"/>
              <a:t>, </a:t>
            </a:r>
            <a:r>
              <a:rPr lang="en-US" sz="2800" dirty="0" err="1"/>
              <a:t>ลิตร</a:t>
            </a:r>
            <a:r>
              <a:rPr lang="en-US" sz="2800" dirty="0"/>
              <a:t>) </a:t>
            </a:r>
            <a:r>
              <a:rPr lang="en-US" sz="2800" dirty="0" err="1"/>
              <a:t>การคิดคำนวณเงิน</a:t>
            </a:r>
            <a:r>
              <a:rPr lang="en-US" sz="2800" dirty="0"/>
              <a:t> (</a:t>
            </a:r>
            <a:r>
              <a:rPr lang="en-US" sz="2800" dirty="0" err="1"/>
              <a:t>การบวก</a:t>
            </a:r>
            <a:r>
              <a:rPr lang="en-US" sz="2800" dirty="0"/>
              <a:t>, </a:t>
            </a:r>
            <a:r>
              <a:rPr lang="en-US" sz="2800" dirty="0" err="1"/>
              <a:t>ลบ</a:t>
            </a:r>
            <a:r>
              <a:rPr lang="en-US" sz="2800" dirty="0"/>
              <a:t>, </a:t>
            </a:r>
            <a:r>
              <a:rPr lang="en-US" sz="2800" dirty="0" err="1"/>
              <a:t>คูณ</a:t>
            </a:r>
            <a:r>
              <a:rPr lang="en-US" sz="2800" dirty="0"/>
              <a:t>, </a:t>
            </a:r>
            <a:r>
              <a:rPr lang="en-US" sz="2800" dirty="0" err="1"/>
              <a:t>ทอนเงิน</a:t>
            </a:r>
            <a:r>
              <a:rPr lang="en-US" sz="2800" dirty="0"/>
              <a:t>) รวมถึงสอดแทรกความรู้เรื่องบัญชีรายรับ-รายจ่ายเบื้องต้นและมารยาทไทย</a:t>
            </a:r>
          </a:p>
          <a:p>
            <a:endParaRPr lang="en-US" sz="2800" dirty="0"/>
          </a:p>
          <a:p>
            <a:r>
              <a:rPr lang="en-US" sz="2800" dirty="0" err="1"/>
              <a:t>ความละเอียดภาพ</a:t>
            </a:r>
            <a:r>
              <a:rPr lang="en-US" sz="2800" dirty="0"/>
              <a:t> 300 dpi </a:t>
            </a:r>
            <a:r>
              <a:rPr lang="en-US" sz="2800" dirty="0" err="1"/>
              <a:t>ตัวหนังสือภาษาไทยถูกต้องคมชัดตัวตรงอ่านง่ายขนาดไม่น้อยกว่า</a:t>
            </a:r>
            <a:r>
              <a:rPr lang="en-US" sz="2800" dirty="0"/>
              <a:t> 30pt </a:t>
            </a:r>
          </a:p>
        </p:txBody>
      </p:sp>
    </p:spTree>
    <p:extLst>
      <p:ext uri="{BB962C8B-B14F-4D97-AF65-F5344CB8AC3E}">
        <p14:creationId xmlns:p14="http://schemas.microsoft.com/office/powerpoint/2010/main" val="3119381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365</Words>
  <Application>Microsoft Office PowerPoint</Application>
  <PresentationFormat>กำหนดเอง</PresentationFormat>
  <Paragraphs>14</Paragraphs>
  <Slides>11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helpdesk</dc:creator>
  <cp:lastModifiedBy>website rmutt</cp:lastModifiedBy>
  <cp:revision>3</cp:revision>
  <dcterms:created xsi:type="dcterms:W3CDTF">2006-08-16T00:00:00Z</dcterms:created>
  <dcterms:modified xsi:type="dcterms:W3CDTF">2026-07-18T15:22:13Z</dcterms:modified>
</cp:coreProperties>
</file>